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7" r:id="rId2"/>
  </p:sldMasterIdLst>
  <p:sldIdLst>
    <p:sldId id="256" r:id="rId3"/>
    <p:sldId id="275" r:id="rId4"/>
    <p:sldId id="276" r:id="rId5"/>
    <p:sldId id="278" r:id="rId6"/>
    <p:sldId id="279" r:id="rId7"/>
    <p:sldId id="280" r:id="rId8"/>
    <p:sldId id="281" r:id="rId9"/>
    <p:sldId id="277" r:id="rId10"/>
    <p:sldId id="288" r:id="rId11"/>
    <p:sldId id="286" r:id="rId12"/>
    <p:sldId id="287" r:id="rId13"/>
    <p:sldId id="284" r:id="rId14"/>
    <p:sldId id="285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3C40F-04F0-6657-2383-14BC4FFBFB92}" v="28" dt="2023-05-21T17:59:37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F6FB8-FBA1-4DBF-9A39-768B3B770C8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5_4" csCatId="accent5" phldr="1"/>
      <dgm:spPr/>
    </dgm:pt>
    <dgm:pt modelId="{D7D3D507-1A76-43F8-A35E-F8279AD15600}">
      <dgm:prSet phldrT="[Text]" custT="1"/>
      <dgm:spPr/>
      <dgm:t>
        <a:bodyPr/>
        <a:lstStyle/>
        <a:p>
          <a:pPr algn="l"/>
          <a:r>
            <a:rPr lang="en-US" sz="1600" dirty="0">
              <a:solidFill>
                <a:srgbClr val="9966FF"/>
              </a:solidFill>
            </a:rPr>
            <a:t>Prepared by:</a:t>
          </a:r>
        </a:p>
        <a:p>
          <a:pPr algn="ctr"/>
          <a:r>
            <a:rPr lang="en-US" sz="1600" dirty="0">
              <a:solidFill>
                <a:srgbClr val="9966FF"/>
              </a:solidFill>
            </a:rPr>
            <a:t>Mohammed Faisal </a:t>
          </a:r>
          <a:r>
            <a:rPr lang="en-US" sz="1600" dirty="0" err="1">
              <a:solidFill>
                <a:srgbClr val="9966FF"/>
              </a:solidFill>
            </a:rPr>
            <a:t>AlQahtany</a:t>
          </a:r>
          <a:endParaRPr lang="en-US" sz="1600" dirty="0">
            <a:solidFill>
              <a:srgbClr val="9966FF"/>
            </a:solidFill>
          </a:endParaRPr>
        </a:p>
        <a:p>
          <a:pPr algn="ctr"/>
          <a:endParaRPr lang="en-US" sz="1600" dirty="0">
            <a:solidFill>
              <a:srgbClr val="9966FF"/>
            </a:solidFill>
          </a:endParaRPr>
        </a:p>
      </dgm:t>
    </dgm:pt>
    <dgm:pt modelId="{E4190536-EEAC-4F34-9F28-C55B6D3EF858}" type="parTrans" cxnId="{BA2C3E0D-6D4E-4DD0-B04D-20470FD25E68}">
      <dgm:prSet/>
      <dgm:spPr/>
      <dgm:t>
        <a:bodyPr/>
        <a:lstStyle/>
        <a:p>
          <a:endParaRPr lang="en-US"/>
        </a:p>
      </dgm:t>
    </dgm:pt>
    <dgm:pt modelId="{CDC6CBBF-AC0B-4A0A-9539-C3A7C84816BF}" type="sibTrans" cxnId="{BA2C3E0D-6D4E-4DD0-B04D-20470FD25E68}">
      <dgm:prSet/>
      <dgm:spPr/>
      <dgm:t>
        <a:bodyPr/>
        <a:lstStyle/>
        <a:p>
          <a:endParaRPr lang="en-US"/>
        </a:p>
      </dgm:t>
    </dgm:pt>
    <dgm:pt modelId="{AB2B28FB-F831-4D16-BF54-26EF8746C362}" type="pres">
      <dgm:prSet presAssocID="{A98F6FB8-FBA1-4DBF-9A39-768B3B770C8F}" presName="diagram" presStyleCnt="0">
        <dgm:presLayoutVars>
          <dgm:dir/>
        </dgm:presLayoutVars>
      </dgm:prSet>
      <dgm:spPr/>
    </dgm:pt>
    <dgm:pt modelId="{B78CF2A7-1C28-4126-A75E-8A89F36CF4FC}" type="pres">
      <dgm:prSet presAssocID="{D7D3D507-1A76-43F8-A35E-F8279AD15600}" presName="composite" presStyleCnt="0"/>
      <dgm:spPr/>
    </dgm:pt>
    <dgm:pt modelId="{40925F0D-4D86-49A0-9BF9-22F7BCF0E5F0}" type="pres">
      <dgm:prSet presAssocID="{D7D3D507-1A76-43F8-A35E-F8279AD15600}" presName="Image" presStyleLbl="bgShp" presStyleIdx="0" presStyleCnt="1" custScaleX="1392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0BE00742-63AF-4C44-A748-4EB66149AD4C}" type="pres">
      <dgm:prSet presAssocID="{D7D3D507-1A76-43F8-A35E-F8279AD15600}" presName="Parent" presStyleLbl="node0" presStyleIdx="0" presStyleCnt="1" custLinFactNeighborX="-15636" custLinFactNeighborY="-986">
        <dgm:presLayoutVars>
          <dgm:bulletEnabled val="1"/>
        </dgm:presLayoutVars>
      </dgm:prSet>
      <dgm:spPr/>
    </dgm:pt>
  </dgm:ptLst>
  <dgm:cxnLst>
    <dgm:cxn modelId="{BA2C3E0D-6D4E-4DD0-B04D-20470FD25E68}" srcId="{A98F6FB8-FBA1-4DBF-9A39-768B3B770C8F}" destId="{D7D3D507-1A76-43F8-A35E-F8279AD15600}" srcOrd="0" destOrd="0" parTransId="{E4190536-EEAC-4F34-9F28-C55B6D3EF858}" sibTransId="{CDC6CBBF-AC0B-4A0A-9539-C3A7C84816BF}"/>
    <dgm:cxn modelId="{AFE7F86A-0240-4F6E-ADC1-952B3F8F898C}" type="presOf" srcId="{D7D3D507-1A76-43F8-A35E-F8279AD15600}" destId="{0BE00742-63AF-4C44-A748-4EB66149AD4C}" srcOrd="0" destOrd="0" presId="urn:microsoft.com/office/officeart/2008/layout/BendingPictureCaption"/>
    <dgm:cxn modelId="{78CEE38B-BAE5-413F-8165-D52DF425F285}" type="presOf" srcId="{A98F6FB8-FBA1-4DBF-9A39-768B3B770C8F}" destId="{AB2B28FB-F831-4D16-BF54-26EF8746C362}" srcOrd="0" destOrd="0" presId="urn:microsoft.com/office/officeart/2008/layout/BendingPictureCaption"/>
    <dgm:cxn modelId="{4DC8FE7A-D777-4CD0-9965-4BF3269E8018}" type="presParOf" srcId="{AB2B28FB-F831-4D16-BF54-26EF8746C362}" destId="{B78CF2A7-1C28-4126-A75E-8A89F36CF4FC}" srcOrd="0" destOrd="0" presId="urn:microsoft.com/office/officeart/2008/layout/BendingPictureCaption"/>
    <dgm:cxn modelId="{6A6122BE-4819-4373-9447-56A1D1499EC2}" type="presParOf" srcId="{B78CF2A7-1C28-4126-A75E-8A89F36CF4FC}" destId="{40925F0D-4D86-49A0-9BF9-22F7BCF0E5F0}" srcOrd="0" destOrd="0" presId="urn:microsoft.com/office/officeart/2008/layout/BendingPictureCaption"/>
    <dgm:cxn modelId="{63940025-F75B-4343-A365-49D45F208677}" type="presParOf" srcId="{B78CF2A7-1C28-4126-A75E-8A89F36CF4FC}" destId="{0BE00742-63AF-4C44-A748-4EB66149AD4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25F0D-4D86-49A0-9BF9-22F7BCF0E5F0}">
      <dsp:nvSpPr>
        <dsp:cNvPr id="0" name=""/>
        <dsp:cNvSpPr/>
      </dsp:nvSpPr>
      <dsp:spPr>
        <a:xfrm>
          <a:off x="324194" y="0"/>
          <a:ext cx="11337958" cy="6016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00742-63AF-4C44-A748-4EB66149AD4C}">
      <dsp:nvSpPr>
        <dsp:cNvPr id="0" name=""/>
        <dsp:cNvSpPr/>
      </dsp:nvSpPr>
      <dsp:spPr>
        <a:xfrm>
          <a:off x="2471314" y="4908696"/>
          <a:ext cx="7015109" cy="1685847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600" kern="1200" dirty="0">
              <a:solidFill>
                <a:srgbClr val="9966FF"/>
              </a:solidFill>
            </a:rPr>
            <a:t>Prepared by: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600" kern="1200" dirty="0">
              <a:solidFill>
                <a:srgbClr val="9966FF"/>
              </a:solidFill>
            </a:rPr>
            <a:t>Mohammed Faisal </a:t>
          </a:r>
          <a:r>
            <a:rPr lang="en-US" sz="1600" kern="1200" dirty="0" err="1">
              <a:solidFill>
                <a:srgbClr val="9966FF"/>
              </a:solidFill>
            </a:rPr>
            <a:t>AlQahtany</a:t>
          </a:r>
          <a:endParaRPr lang="en-US" sz="1600" kern="1200" dirty="0">
            <a:solidFill>
              <a:srgbClr val="9966FF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1600" kern="1200" dirty="0">
            <a:solidFill>
              <a:srgbClr val="9966FF"/>
            </a:solidFill>
          </a:endParaRPr>
        </a:p>
      </dsp:txBody>
      <dsp:txXfrm>
        <a:off x="2471314" y="4908696"/>
        <a:ext cx="7015109" cy="1685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7:42:42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238 136 24575,'0'-1'0,"1"-1"0,-1 1 0,1 0 0,-1 0 0,1 0 0,0 0 0,0 0 0,0 0 0,-1 0 0,1 0 0,0 0 0,0 0 0,0 1 0,0-1 0,1 0 0,-1 1 0,0-1 0,0 0 0,0 1 0,2-1 0,32-12 0,-26 9 0,26-10 0,-24 9 0,0 0 0,1 0 0,0 1 0,0 1 0,14-2 0,3 0 0,-1-1 0,41-14 0,-30 8 0,-12 7 0,1 0 0,0 2 0,-1 1 0,1 2 0,39 3 0,3-1 0,-47 0 0,-1 0 0,38 10 0,-10-2 0,-33-6 0,0 0 0,31 14 0,-36-13 0,1 0 0,0-1 0,0 0 0,1-1 0,21 3 0,0-2 0,0 1 0,38 12 0,-43-10 0,1 0 0,0-2 0,44 2 0,-50-7 0,1 1 0,-1 2 0,40 7 0,90 17 0,-128-22 0,2-2 0,-1-1 0,52-3 0,31 2 0,-41 11 0,-50-7 0,-1-2 0,27 3 0,-24-6 0,-9 0 0,-1 0 0,1 0 0,-1 1 0,0 1 0,1 0 0,-1 1 0,0 0 0,0 1 0,13 6 0,-12-4 0,1 0 0,24 6 0,-26-9 0,0 1 0,-1 0 0,0 0 0,0 1 0,15 10 0,-18-9 0,15 8 0,-2 1 0,0 1 0,-1 1 0,0 0 0,-2 2 0,18 21 0,-29-29 0,-1 0 0,-1 0 0,0 0 0,0 1 0,-1-1 0,-1 1 0,0 0 0,0 0 0,1 19 0,-1 13 0,-5 58 0,1-39 0,1-56 0,-1 0 0,1 0 0,-1 0 0,0-1 0,-1 1 0,1 0 0,-1-1 0,-1 1 0,-5 10 0,6-13 0,-1 0 0,0 0 0,0 0 0,0 0 0,0-1 0,-1 1 0,0-1 0,1 0 0,-1 0 0,0-1 0,0 1 0,-1-1 0,1 0 0,-7 3 0,-40 16 0,34-13 0,0 0 0,-29 6 0,8-3 0,1 1 0,-60 27 0,86-35 0,0 0 0,-1-1 0,0 0 0,1-1 0,-1-1 0,-21 1 0,15-1 0,1 0 0,-24 6 0,-110 24 0,112-24 0,-1-3 0,0-1 0,0-2 0,-40-4 0,-9 1 0,-584 2 0,653-2 0,0 1 0,-33-9 0,32 5 0,-1 1 0,-23-1 0,24 3 0,0-1 0,1-1 0,0-1 0,-1-1 0,-29-13 0,27 11 0,1 0 0,-1 1 0,-43-7 0,-10 1 0,52 8 0,-1 0 0,-30 0 0,-23 7 0,55 0 0,1-1 0,0-1 0,-1-1 0,1-1 0,0-1 0,-25-6 0,42 7 0,0 0 0,0 0 0,1 0 0,-1-1 0,1 1 0,-1-1 0,1 0 0,0-1 0,0 1 0,0-1 0,0 0 0,1 0 0,0 0 0,-1 0 0,-3-7 0,1-3 0,-1-1 0,2 0 0,-8-27 0,0-2 0,8 26 0,1 1 0,0-2 0,2 1 0,-2-27 0,6-78 0,1 41 0,-3 75 0,0 1 0,0-1 0,0 0 0,1 0 0,0 0 0,1 0 0,-1 1 0,2-1 0,-1 1 0,0-1 0,1 1 0,0 0 0,1 0 0,-1 0 0,1 1 0,0-1 0,1 1 0,-1 0 0,1 0 0,0 0 0,1 1 0,-1-1 0,1 1 0,10-6 0,14-6-97,-19 11-44,0 0 0,-1-1 1,0 0-1,0-1 0,-1 0 0,1 0 0,-2-1 0,11-11 0,-8 2-6685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7:43:08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17:43:09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7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6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9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79C1-DD30-44C8-A01E-9DC7FCD3D1C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EB03-7DE4-4EEF-9690-6FEC732DE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5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77954911"/>
              </p:ext>
            </p:extLst>
          </p:nvPr>
        </p:nvGraphicFramePr>
        <p:xfrm>
          <a:off x="100358" y="113829"/>
          <a:ext cx="11986347" cy="661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58323" y="2276669"/>
            <a:ext cx="6566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99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the optimal locations to build café in Riyadh using MCDM &amp; GIS</a:t>
            </a:r>
            <a:endParaRPr lang="en-US" sz="2400" b="0" cap="none" spc="0" dirty="0">
              <a:ln w="0"/>
              <a:solidFill>
                <a:srgbClr val="99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7B6142-EB27-415B-8D49-3DF6A4AF6D5B}"/>
              </a:ext>
            </a:extLst>
          </p:cNvPr>
          <p:cNvSpPr/>
          <p:nvPr/>
        </p:nvSpPr>
        <p:spPr>
          <a:xfrm>
            <a:off x="595619" y="5777648"/>
            <a:ext cx="173189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1400" dirty="0">
                <a:solidFill>
                  <a:srgbClr val="9966FF"/>
                </a:solidFill>
              </a:rPr>
              <a:t>capacitymedia.com</a:t>
            </a:r>
            <a:endParaRPr lang="en-US" sz="1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C51E07-20FC-4C2F-9F90-F600614ED61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6" y="113829"/>
            <a:ext cx="1827530" cy="67881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05630-A794-4900-9D07-595820068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04" y="130411"/>
            <a:ext cx="1827530" cy="6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0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0BFBD9C-8AD0-2A98-2BFA-51B1B2C277DB}"/>
              </a:ext>
            </a:extLst>
          </p:cNvPr>
          <p:cNvSpPr txBox="1"/>
          <p:nvPr/>
        </p:nvSpPr>
        <p:spPr>
          <a:xfrm>
            <a:off x="3429253" y="5910940"/>
            <a:ext cx="6041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Figure shows Euclidean Distance for Gardens , The nearer the better for my café with minimum distance 100 meters</a:t>
            </a:r>
            <a:endParaRPr lang="ar-SA" dirty="0"/>
          </a:p>
        </p:txBody>
      </p:sp>
      <p:pic>
        <p:nvPicPr>
          <p:cNvPr id="12" name="صورة 11" descr="صورة تحتوي على نص, لقطة شاشة, خريطة&#10;&#10;تم إنشاء الوصف تلقائياً">
            <a:extLst>
              <a:ext uri="{FF2B5EF4-FFF2-40B4-BE49-F238E27FC236}">
                <a16:creationId xmlns:a16="http://schemas.microsoft.com/office/drawing/2014/main" id="{C8D0FCF0-70AB-B455-EBB3-FEDDF9FCD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6"/>
          <a:stretch/>
        </p:blipFill>
        <p:spPr>
          <a:xfrm>
            <a:off x="3597201" y="536507"/>
            <a:ext cx="4848299" cy="5374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397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F6C8D60-4816-A20F-6B08-58D224C18BA2}"/>
              </a:ext>
            </a:extLst>
          </p:cNvPr>
          <p:cNvSpPr txBox="1"/>
          <p:nvPr/>
        </p:nvSpPr>
        <p:spPr>
          <a:xfrm>
            <a:off x="3233308" y="5724327"/>
            <a:ext cx="64891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Figure shows Euclidean Distance for Educational Services , The nearer to Educational services the better for my café with minimum distance 500 meters</a:t>
            </a:r>
            <a:endParaRPr lang="ar-SA" dirty="0"/>
          </a:p>
        </p:txBody>
      </p:sp>
      <p:pic>
        <p:nvPicPr>
          <p:cNvPr id="8" name="صورة 7" descr="صورة تحتوي على نص, لقطة شاشة, خريطة&#10;&#10;تم إنشاء الوصف تلقائياً">
            <a:extLst>
              <a:ext uri="{FF2B5EF4-FFF2-40B4-BE49-F238E27FC236}">
                <a16:creationId xmlns:a16="http://schemas.microsoft.com/office/drawing/2014/main" id="{6FCD5757-CD93-4C67-E4FD-9E1EED4A4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2"/>
          <a:stretch/>
        </p:blipFill>
        <p:spPr>
          <a:xfrm>
            <a:off x="3597201" y="471190"/>
            <a:ext cx="4848299" cy="53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خريطة, لقطة شاشة&#10;&#10;تم إنشاء الوصف تلقائياً">
            <a:extLst>
              <a:ext uri="{FF2B5EF4-FFF2-40B4-BE49-F238E27FC236}">
                <a16:creationId xmlns:a16="http://schemas.microsoft.com/office/drawing/2014/main" id="{67517204-7B2F-FC11-879D-043D49EC9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3"/>
          <a:stretch/>
        </p:blipFill>
        <p:spPr>
          <a:xfrm>
            <a:off x="3597204" y="536509"/>
            <a:ext cx="4848301" cy="5374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F376C61-5352-5423-CEC9-2BD1154B4FAB}"/>
              </a:ext>
            </a:extLst>
          </p:cNvPr>
          <p:cNvSpPr txBox="1"/>
          <p:nvPr/>
        </p:nvSpPr>
        <p:spPr>
          <a:xfrm>
            <a:off x="3597204" y="5910942"/>
            <a:ext cx="58920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Figure shows Kernel Density , The green color is high densely areas while red is low densely areas , the higher the better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104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2A50B43-FE52-8651-B9F1-ED7BDD9866A7}"/>
              </a:ext>
            </a:extLst>
          </p:cNvPr>
          <p:cNvSpPr txBox="1"/>
          <p:nvPr/>
        </p:nvSpPr>
        <p:spPr>
          <a:xfrm>
            <a:off x="3597204" y="5910942"/>
            <a:ext cx="60413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Figure shows Euclidean Distance for </a:t>
            </a:r>
            <a:r>
              <a:rPr lang="en-US" dirty="0" err="1"/>
              <a:t>Mainroads</a:t>
            </a:r>
            <a:r>
              <a:rPr lang="en-US" dirty="0"/>
              <a:t> , The nearer the better with minimum distance of 1 km</a:t>
            </a:r>
            <a:endParaRPr lang="ar-SA" dirty="0"/>
          </a:p>
        </p:txBody>
      </p:sp>
      <p:pic>
        <p:nvPicPr>
          <p:cNvPr id="13" name="صورة 12" descr="صورة تحتوي على نص, لقطة شاشة, خريطة&#10;&#10;تم إنشاء الوصف تلقائياً">
            <a:extLst>
              <a:ext uri="{FF2B5EF4-FFF2-40B4-BE49-F238E27FC236}">
                <a16:creationId xmlns:a16="http://schemas.microsoft.com/office/drawing/2014/main" id="{DB392B76-501D-C652-8941-64C8B13FF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6"/>
          <a:stretch/>
        </p:blipFill>
        <p:spPr>
          <a:xfrm>
            <a:off x="3597202" y="536507"/>
            <a:ext cx="4848299" cy="5374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769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A74455D-0FF2-CC55-CE72-E45BA467AE90}"/>
              </a:ext>
            </a:extLst>
          </p:cNvPr>
          <p:cNvSpPr/>
          <p:nvPr/>
        </p:nvSpPr>
        <p:spPr>
          <a:xfrm>
            <a:off x="4729065" y="368561"/>
            <a:ext cx="2472613" cy="4805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Result</a:t>
            </a:r>
            <a:endParaRPr lang="ar-SA" dirty="0">
              <a:solidFill>
                <a:sysClr val="windowText" lastClr="0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9A9D19F-BB5B-A08F-A922-10C79A438D32}"/>
              </a:ext>
            </a:extLst>
          </p:cNvPr>
          <p:cNvSpPr txBox="1"/>
          <p:nvPr/>
        </p:nvSpPr>
        <p:spPr>
          <a:xfrm>
            <a:off x="419878" y="2388636"/>
            <a:ext cx="484830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After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applying spatial analysis tools to the layers and merge them to get the resultant map.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resultant map has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23 sites in total around the city , 7 of them are optimal sites for building Cafés and 16 are suitable sites . </a:t>
            </a:r>
            <a:endParaRPr lang="ar-SA" dirty="0"/>
          </a:p>
        </p:txBody>
      </p:sp>
      <p:pic>
        <p:nvPicPr>
          <p:cNvPr id="9" name="صورة 8" descr="صورة تحتوي على نص, رسم بياني, لقطة شاشة, الخط&#10;&#10;تم إنشاء الوصف تلقائياً">
            <a:extLst>
              <a:ext uri="{FF2B5EF4-FFF2-40B4-BE49-F238E27FC236}">
                <a16:creationId xmlns:a16="http://schemas.microsoft.com/office/drawing/2014/main" id="{317E038B-83D3-2497-6003-C71EE23C4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20680"/>
          <a:stretch/>
        </p:blipFill>
        <p:spPr>
          <a:xfrm>
            <a:off x="5472658" y="1082349"/>
            <a:ext cx="6299464" cy="52484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11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F1AC331-E343-D8B2-E621-D7DE9B6B6870}"/>
              </a:ext>
            </a:extLst>
          </p:cNvPr>
          <p:cNvSpPr/>
          <p:nvPr/>
        </p:nvSpPr>
        <p:spPr>
          <a:xfrm>
            <a:off x="3946849" y="942392"/>
            <a:ext cx="4170784" cy="16701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Output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 (</a:t>
            </a:r>
            <a:r>
              <a:rPr lang="en-US" dirty="0" err="1">
                <a:solidFill>
                  <a:sysClr val="windowText" lastClr="000000"/>
                </a:solidFill>
              </a:rPr>
              <a:t>Selece</a:t>
            </a:r>
            <a:r>
              <a:rPr lang="en-US" dirty="0">
                <a:solidFill>
                  <a:sysClr val="windowText" lastClr="000000"/>
                </a:solidFill>
              </a:rPr>
              <a:t> the optimal locations for Café in Riyadh)</a:t>
            </a:r>
            <a:endParaRPr lang="ar-SA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A3B44360-63CD-31CB-D945-CF96274323A7}"/>
              </a:ext>
            </a:extLst>
          </p:cNvPr>
          <p:cNvCxnSpPr>
            <a:endCxn id="4" idx="3"/>
          </p:cNvCxnSpPr>
          <p:nvPr/>
        </p:nvCxnSpPr>
        <p:spPr>
          <a:xfrm flipV="1">
            <a:off x="3442996" y="2367979"/>
            <a:ext cx="1114650" cy="1261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025EEACE-F71A-8BA0-1EF1-A5F9B7880DA8}"/>
              </a:ext>
            </a:extLst>
          </p:cNvPr>
          <p:cNvCxnSpPr>
            <a:cxnSpLocks/>
          </p:cNvCxnSpPr>
          <p:nvPr/>
        </p:nvCxnSpPr>
        <p:spPr>
          <a:xfrm flipV="1">
            <a:off x="5815663" y="2612571"/>
            <a:ext cx="54907" cy="115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55930B74-9B4D-49A5-D98C-F77BC521BC03}"/>
              </a:ext>
            </a:extLst>
          </p:cNvPr>
          <p:cNvCxnSpPr>
            <a:cxnSpLocks/>
          </p:cNvCxnSpPr>
          <p:nvPr/>
        </p:nvCxnSpPr>
        <p:spPr>
          <a:xfrm flipH="1" flipV="1">
            <a:off x="7128588" y="2490275"/>
            <a:ext cx="1726163" cy="113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E9FC052-ED13-1D1A-8E85-72B993E86EDF}"/>
              </a:ext>
            </a:extLst>
          </p:cNvPr>
          <p:cNvSpPr/>
          <p:nvPr/>
        </p:nvSpPr>
        <p:spPr>
          <a:xfrm>
            <a:off x="1474236" y="3764903"/>
            <a:ext cx="2472613" cy="96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Data</a:t>
            </a:r>
            <a:endParaRPr lang="ar-SA" dirty="0">
              <a:solidFill>
                <a:sysClr val="windowText" lastClr="000000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E1EA842-7915-A04C-1F0E-079E65D55865}"/>
              </a:ext>
            </a:extLst>
          </p:cNvPr>
          <p:cNvSpPr/>
          <p:nvPr/>
        </p:nvSpPr>
        <p:spPr>
          <a:xfrm>
            <a:off x="4655975" y="3918857"/>
            <a:ext cx="2472613" cy="96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MCDM &amp; AHP</a:t>
            </a:r>
            <a:endParaRPr lang="ar-SA" dirty="0">
              <a:solidFill>
                <a:sysClr val="windowText" lastClr="000000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576779C-2793-AFE4-CBF9-0601F417F453}"/>
              </a:ext>
            </a:extLst>
          </p:cNvPr>
          <p:cNvSpPr/>
          <p:nvPr/>
        </p:nvSpPr>
        <p:spPr>
          <a:xfrm>
            <a:off x="7991669" y="3764903"/>
            <a:ext cx="2472613" cy="96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Implementation using GIS</a:t>
            </a:r>
            <a:endParaRPr lang="ar-S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824381A-14AD-6058-6DB1-FFC21F96B30B}"/>
              </a:ext>
            </a:extLst>
          </p:cNvPr>
          <p:cNvSpPr/>
          <p:nvPr/>
        </p:nvSpPr>
        <p:spPr>
          <a:xfrm>
            <a:off x="4859693" y="443206"/>
            <a:ext cx="2472613" cy="96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Data</a:t>
            </a:r>
            <a:endParaRPr lang="ar-SA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8B04CA8B-C2B6-02F8-0B15-E152C0FE2E6F}"/>
              </a:ext>
            </a:extLst>
          </p:cNvPr>
          <p:cNvCxnSpPr>
            <a:cxnSpLocks/>
          </p:cNvCxnSpPr>
          <p:nvPr/>
        </p:nvCxnSpPr>
        <p:spPr>
          <a:xfrm flipH="1">
            <a:off x="2704712" y="1366937"/>
            <a:ext cx="2189194" cy="36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F7209A16-AC72-2D34-66D9-B8CDDC7C7956}"/>
              </a:ext>
            </a:extLst>
          </p:cNvPr>
          <p:cNvCxnSpPr>
            <a:cxnSpLocks/>
          </p:cNvCxnSpPr>
          <p:nvPr/>
        </p:nvCxnSpPr>
        <p:spPr>
          <a:xfrm flipH="1">
            <a:off x="4543620" y="1390266"/>
            <a:ext cx="842865" cy="94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9F6F7D58-4D2E-FBE9-C79F-D3F9162508E6}"/>
              </a:ext>
            </a:extLst>
          </p:cNvPr>
          <p:cNvCxnSpPr>
            <a:cxnSpLocks/>
          </p:cNvCxnSpPr>
          <p:nvPr/>
        </p:nvCxnSpPr>
        <p:spPr>
          <a:xfrm flipH="1">
            <a:off x="5671070" y="1421761"/>
            <a:ext cx="258924" cy="1164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FE1DC39E-433A-2478-0A46-4CD7F1D23B8D}"/>
              </a:ext>
            </a:extLst>
          </p:cNvPr>
          <p:cNvCxnSpPr>
            <a:cxnSpLocks/>
          </p:cNvCxnSpPr>
          <p:nvPr/>
        </p:nvCxnSpPr>
        <p:spPr>
          <a:xfrm>
            <a:off x="7240555" y="1366937"/>
            <a:ext cx="1847461" cy="31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0E309EA8-C758-E4D9-67DB-C12C11140EC7}"/>
              </a:ext>
            </a:extLst>
          </p:cNvPr>
          <p:cNvCxnSpPr>
            <a:cxnSpLocks/>
          </p:cNvCxnSpPr>
          <p:nvPr/>
        </p:nvCxnSpPr>
        <p:spPr>
          <a:xfrm>
            <a:off x="6843616" y="1417090"/>
            <a:ext cx="643422" cy="89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21B1211-DA47-8C17-E578-8EF57638B98F}"/>
              </a:ext>
            </a:extLst>
          </p:cNvPr>
          <p:cNvSpPr txBox="1"/>
          <p:nvPr/>
        </p:nvSpPr>
        <p:spPr>
          <a:xfrm>
            <a:off x="408700" y="1417090"/>
            <a:ext cx="195009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1) Café Layer for Riyadh city Obtained from Google maps and changed from table to points with latitude, longitude in GIS</a:t>
            </a:r>
            <a:endParaRPr lang="ar-SA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2414ABD-A416-DE1C-843A-F012975F55CD}"/>
              </a:ext>
            </a:extLst>
          </p:cNvPr>
          <p:cNvSpPr txBox="1"/>
          <p:nvPr/>
        </p:nvSpPr>
        <p:spPr>
          <a:xfrm>
            <a:off x="2593522" y="2571252"/>
            <a:ext cx="195009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2) Gardens Layer obtained from open source used as one of the important criterions in this project</a:t>
            </a:r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7D47566-2EDA-F3C2-A6AA-2C67AE5B3A66}"/>
              </a:ext>
            </a:extLst>
          </p:cNvPr>
          <p:cNvSpPr txBox="1"/>
          <p:nvPr/>
        </p:nvSpPr>
        <p:spPr>
          <a:xfrm>
            <a:off x="4788932" y="2829310"/>
            <a:ext cx="1950098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3)Educational services layer obtained from the royal commission for development of Riyadh city contains all the educational services (</a:t>
            </a:r>
            <a:r>
              <a:rPr lang="en-US" dirty="0" err="1"/>
              <a:t>schools,colleges</a:t>
            </a:r>
            <a:r>
              <a:rPr lang="en-US" dirty="0"/>
              <a:t> , universities, public and private schools…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ar-SA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30482D-8C39-1E86-57D3-2923572380E8}"/>
              </a:ext>
            </a:extLst>
          </p:cNvPr>
          <p:cNvSpPr txBox="1"/>
          <p:nvPr/>
        </p:nvSpPr>
        <p:spPr>
          <a:xfrm>
            <a:off x="6917092" y="2571252"/>
            <a:ext cx="2408854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4)Population &amp; neighborhoods layer , obtained from the royal commission of Riyadh city contains new Riyadh neighborhoods, while the population I enter them manually using the Saudi Census 2022 Data inside the layer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83C5035-3ED5-5C2A-1123-A2C36D0DC131}"/>
              </a:ext>
            </a:extLst>
          </p:cNvPr>
          <p:cNvSpPr txBox="1"/>
          <p:nvPr/>
        </p:nvSpPr>
        <p:spPr>
          <a:xfrm>
            <a:off x="9372601" y="1385599"/>
            <a:ext cx="240885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5) Roads layer obtained from open source , contains of Riyadh Main Roads</a:t>
            </a:r>
            <a:endParaRPr lang="ar-SA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3250FE9-4205-9263-677F-EBC5B5F6C5B4}"/>
              </a:ext>
            </a:extLst>
          </p:cNvPr>
          <p:cNvSpPr txBox="1"/>
          <p:nvPr/>
        </p:nvSpPr>
        <p:spPr>
          <a:xfrm>
            <a:off x="615820" y="5878286"/>
            <a:ext cx="2995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Open source : gis4u.com</a:t>
            </a:r>
            <a:endParaRPr lang="ar-SA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73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C3D204A-80E9-7199-C2EF-1AA64F1AAE79}"/>
              </a:ext>
            </a:extLst>
          </p:cNvPr>
          <p:cNvSpPr txBox="1"/>
          <p:nvPr/>
        </p:nvSpPr>
        <p:spPr>
          <a:xfrm>
            <a:off x="212756" y="235507"/>
            <a:ext cx="100695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1) Café Layer for Riyadh city Obtained from Google maps and changed from table to points with latitude, longitude in GIS .</a:t>
            </a:r>
            <a:endParaRPr lang="ar-SA" dirty="0"/>
          </a:p>
        </p:txBody>
      </p:sp>
      <p:pic>
        <p:nvPicPr>
          <p:cNvPr id="6" name="صورة 5" descr="صورة تحتوي على نص, خريطة&#10;&#10;تم إنشاء الوصف تلقائياً">
            <a:extLst>
              <a:ext uri="{FF2B5EF4-FFF2-40B4-BE49-F238E27FC236}">
                <a16:creationId xmlns:a16="http://schemas.microsoft.com/office/drawing/2014/main" id="{45A2A2B4-59C4-CAC6-79F6-6848F0A43F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7"/>
          <a:stretch/>
        </p:blipFill>
        <p:spPr>
          <a:xfrm>
            <a:off x="283855" y="1335567"/>
            <a:ext cx="6210252" cy="4963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صورة 7" descr="صورة تحتوي على نص, لقطة شاشة, رقم, برمجيات&#10;&#10;تم إنشاء الوصف تلقائياً">
            <a:extLst>
              <a:ext uri="{FF2B5EF4-FFF2-40B4-BE49-F238E27FC236}">
                <a16:creationId xmlns:a16="http://schemas.microsoft.com/office/drawing/2014/main" id="{6A9BC836-F7D4-A7DE-65F0-5CC3016F6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50" y="1335567"/>
            <a:ext cx="5339395" cy="49637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78161743-7B91-7EFC-6368-EE07254B6CF9}"/>
                  </a:ext>
                </a:extLst>
              </p14:cNvPr>
              <p14:cNvContentPartPr/>
              <p14:nvPr/>
            </p14:nvContentPartPr>
            <p14:xfrm>
              <a:off x="7341634" y="6016070"/>
              <a:ext cx="991800" cy="396360"/>
            </p14:xfrm>
          </p:contentPart>
        </mc:Choice>
        <mc:Fallback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78161743-7B91-7EFC-6368-EE07254B6C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5514" y="6009950"/>
                <a:ext cx="10040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61B727CC-F87B-5636-0BB6-12E185B66789}"/>
                  </a:ext>
                </a:extLst>
              </p14:cNvPr>
              <p14:cNvContentPartPr/>
              <p14:nvPr/>
            </p14:nvContentPartPr>
            <p14:xfrm>
              <a:off x="2761714" y="3079161"/>
              <a:ext cx="360" cy="36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61B727CC-F87B-5636-0BB6-12E185B667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5594" y="30730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07CB107A-01BD-3998-1771-5891EE337A60}"/>
                  </a:ext>
                </a:extLst>
              </p14:cNvPr>
              <p14:cNvContentPartPr/>
              <p14:nvPr/>
            </p14:nvContentPartPr>
            <p14:xfrm>
              <a:off x="4123954" y="2490921"/>
              <a:ext cx="360" cy="3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07CB107A-01BD-3998-1771-5891EE337A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7834" y="248480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91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702AA6F-D51C-29FD-1CC8-46560D7DA701}"/>
              </a:ext>
            </a:extLst>
          </p:cNvPr>
          <p:cNvSpPr txBox="1"/>
          <p:nvPr/>
        </p:nvSpPr>
        <p:spPr>
          <a:xfrm>
            <a:off x="214215" y="257260"/>
            <a:ext cx="1016142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2) Gardens Layer obtained from open source used as one of the important criterions in this project, I chose Gardens because I target the athletic people generally walkers , footballers , picnic families , they often need café nearby and café will be successful in such spot.</a:t>
            </a:r>
            <a:endParaRPr lang="ar-SA" dirty="0"/>
          </a:p>
        </p:txBody>
      </p:sp>
      <p:pic>
        <p:nvPicPr>
          <p:cNvPr id="8" name="صورة 7" descr="صورة تحتوي على نص, لقطة شاشة, برمجيات, رقم&#10;&#10;تم إنشاء الوصف تلقائياً">
            <a:extLst>
              <a:ext uri="{FF2B5EF4-FFF2-40B4-BE49-F238E27FC236}">
                <a16:creationId xmlns:a16="http://schemas.microsoft.com/office/drawing/2014/main" id="{BC9933B7-724D-63F6-01E2-C76093DCE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07" y="1335567"/>
            <a:ext cx="5394395" cy="4963759"/>
          </a:xfrm>
          <a:prstGeom prst="rect">
            <a:avLst/>
          </a:prstGeom>
        </p:spPr>
      </p:pic>
      <p:pic>
        <p:nvPicPr>
          <p:cNvPr id="9" name="صورة 8" descr="صورة تحتوي على نص, خريطة, لقطة شاشة&#10;&#10;تم إنشاء الوصف تلقائياً">
            <a:extLst>
              <a:ext uri="{FF2B5EF4-FFF2-40B4-BE49-F238E27FC236}">
                <a16:creationId xmlns:a16="http://schemas.microsoft.com/office/drawing/2014/main" id="{AB4235DF-03C1-4F5C-C0F5-2EB79CA00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33"/>
          <a:stretch/>
        </p:blipFill>
        <p:spPr>
          <a:xfrm>
            <a:off x="283855" y="1335567"/>
            <a:ext cx="6210252" cy="4963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88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B1A73B7-4A91-AB15-D762-A671C7CB3598}"/>
              </a:ext>
            </a:extLst>
          </p:cNvPr>
          <p:cNvSpPr txBox="1"/>
          <p:nvPr/>
        </p:nvSpPr>
        <p:spPr>
          <a:xfrm>
            <a:off x="151616" y="244730"/>
            <a:ext cx="117368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3)Educational services layer obtained from the royal commission for development of Riyadh city contains all the educational services (</a:t>
            </a:r>
            <a:r>
              <a:rPr lang="en-US" dirty="0" err="1"/>
              <a:t>schools,colleges</a:t>
            </a:r>
            <a:r>
              <a:rPr lang="en-US" dirty="0"/>
              <a:t> , universities, public and private schools, Quran schools…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 am targeting students, teachers , workers from all ages nearby </a:t>
            </a:r>
            <a:endParaRPr lang="ar-SA" dirty="0"/>
          </a:p>
        </p:txBody>
      </p:sp>
      <p:pic>
        <p:nvPicPr>
          <p:cNvPr id="8" name="صورة 7" descr="صورة تحتوي على نص, لقطة شاشة, برمجيات, رقم&#10;&#10;تم إنشاء الوصف تلقائياً">
            <a:extLst>
              <a:ext uri="{FF2B5EF4-FFF2-40B4-BE49-F238E27FC236}">
                <a16:creationId xmlns:a16="http://schemas.microsoft.com/office/drawing/2014/main" id="{8E16DEE0-7646-8A39-D27D-BDC794C7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85" y="1335567"/>
            <a:ext cx="5414039" cy="49637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4D905D-F8D0-34EF-E6A5-EE45918F0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8"/>
          <a:stretch/>
        </p:blipFill>
        <p:spPr>
          <a:xfrm>
            <a:off x="293676" y="1335567"/>
            <a:ext cx="6190609" cy="49637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3975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C6CE466-1DAF-9D2B-FD6C-177BC4ED4373}"/>
              </a:ext>
            </a:extLst>
          </p:cNvPr>
          <p:cNvSpPr txBox="1"/>
          <p:nvPr/>
        </p:nvSpPr>
        <p:spPr>
          <a:xfrm>
            <a:off x="227042" y="219937"/>
            <a:ext cx="115015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4)Population &amp; neighborhoods layer , obtained from the royal commission of Riyadh city contains new Riyadh neighborhoods, while the population I enter them manually using the Saudi Census 2022 Data inside the layer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55F8A3-A9F1-C5DA-A4E6-902BEB01ABAD}"/>
              </a:ext>
            </a:extLst>
          </p:cNvPr>
          <p:cNvSpPr txBox="1"/>
          <p:nvPr/>
        </p:nvSpPr>
        <p:spPr>
          <a:xfrm>
            <a:off x="227042" y="866268"/>
            <a:ext cx="115015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5) Roads layer obtained from open source , contains of Riyadh Main Roads</a:t>
            </a:r>
            <a:endParaRPr lang="ar-SA" dirty="0"/>
          </a:p>
        </p:txBody>
      </p:sp>
      <p:pic>
        <p:nvPicPr>
          <p:cNvPr id="8" name="صورة 7" descr="صورة تحتوي على نص, خريطة, رسم بياني&#10;&#10;تم إنشاء الوصف تلقائياً">
            <a:extLst>
              <a:ext uri="{FF2B5EF4-FFF2-40B4-BE49-F238E27FC236}">
                <a16:creationId xmlns:a16="http://schemas.microsoft.com/office/drawing/2014/main" id="{236F371C-CE33-9793-43D3-1254ECF57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7"/>
          <a:stretch/>
        </p:blipFill>
        <p:spPr>
          <a:xfrm>
            <a:off x="293676" y="1335567"/>
            <a:ext cx="6190609" cy="4897282"/>
          </a:xfrm>
          <a:prstGeom prst="rect">
            <a:avLst/>
          </a:prstGeom>
        </p:spPr>
      </p:pic>
      <p:pic>
        <p:nvPicPr>
          <p:cNvPr id="10" name="صورة 9" descr="صورة تحتوي على نص, لقطة شاشة, رقم, الخط&#10;&#10;تم إنشاء الوصف تلقائياً">
            <a:extLst>
              <a:ext uri="{FF2B5EF4-FFF2-40B4-BE49-F238E27FC236}">
                <a16:creationId xmlns:a16="http://schemas.microsoft.com/office/drawing/2014/main" id="{810977A6-D43A-9F17-F4B7-39EE55169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86" y="1335568"/>
            <a:ext cx="3126439" cy="4897282"/>
          </a:xfrm>
          <a:prstGeom prst="rect">
            <a:avLst/>
          </a:prstGeom>
        </p:spPr>
      </p:pic>
      <p:pic>
        <p:nvPicPr>
          <p:cNvPr id="12" name="صورة 11" descr="صورة تحتوي على نص, رقم, برمجيات, أيقونة الحاسوب&#10;&#10;تم إنشاء الوصف تلقائياً">
            <a:extLst>
              <a:ext uri="{FF2B5EF4-FFF2-40B4-BE49-F238E27FC236}">
                <a16:creationId xmlns:a16="http://schemas.microsoft.com/office/drawing/2014/main" id="{1E9F6A0C-CFEA-BACD-B376-31F5014D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1335567"/>
            <a:ext cx="2287599" cy="48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6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F5D6DC2-C3F9-8632-E578-DAB939D8769C}"/>
              </a:ext>
            </a:extLst>
          </p:cNvPr>
          <p:cNvSpPr/>
          <p:nvPr/>
        </p:nvSpPr>
        <p:spPr>
          <a:xfrm>
            <a:off x="4729065" y="368561"/>
            <a:ext cx="2472613" cy="9610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My Goal for this project</a:t>
            </a:r>
            <a:endParaRPr lang="ar-SA" dirty="0">
              <a:solidFill>
                <a:sysClr val="windowText" lastClr="0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D6D7FC6-92DB-21B1-0791-FA2CD2CF87AD}"/>
              </a:ext>
            </a:extLst>
          </p:cNvPr>
          <p:cNvSpPr txBox="1"/>
          <p:nvPr/>
        </p:nvSpPr>
        <p:spPr>
          <a:xfrm>
            <a:off x="606489" y="1492898"/>
            <a:ext cx="11047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Select the optimal locations and see if there is suitable locations based on the criteria I chose, and the weights I determined, also based on my needs and common sense, So I give the DF Cafés the highest priority , then Gardens , then Educational Services, then Population  and finally the roads. I used MCDM &amp; AHP for determine the weights and prioritize them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35D9ED7-375C-2A70-9414-0FC0E54BC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" y="2781867"/>
            <a:ext cx="11548187" cy="35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C8B7E71-8229-0061-55F9-F30794DBCC1C}"/>
              </a:ext>
            </a:extLst>
          </p:cNvPr>
          <p:cNvSpPr txBox="1"/>
          <p:nvPr/>
        </p:nvSpPr>
        <p:spPr>
          <a:xfrm>
            <a:off x="3597204" y="5910942"/>
            <a:ext cx="48482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The figure shows Euclidean Distance for Cafes , The further the better with min. distance 1km</a:t>
            </a:r>
            <a:endParaRPr lang="ar-SA" dirty="0"/>
          </a:p>
        </p:txBody>
      </p:sp>
      <p:pic>
        <p:nvPicPr>
          <p:cNvPr id="8" name="صورة 7" descr="صورة تحتوي على نص, لقطة شاشة, خريطة&#10;&#10;تم إنشاء الوصف تلقائياً">
            <a:extLst>
              <a:ext uri="{FF2B5EF4-FFF2-40B4-BE49-F238E27FC236}">
                <a16:creationId xmlns:a16="http://schemas.microsoft.com/office/drawing/2014/main" id="{D9CE124F-0FBB-4EA3-3EF2-9B3BD4730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0"/>
          <a:stretch/>
        </p:blipFill>
        <p:spPr>
          <a:xfrm>
            <a:off x="3597202" y="536507"/>
            <a:ext cx="4848301" cy="53744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5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مخصص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4A2249"/>
      </a:accent1>
      <a:accent2>
        <a:srgbClr val="4A2249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663</TotalTime>
  <Words>563</Words>
  <Application>Microsoft Office PowerPoint</Application>
  <PresentationFormat>شاشة عريضة</PresentationFormat>
  <Paragraphs>31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Times New Roman</vt:lpstr>
      <vt:lpstr>Basis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محمد</dc:creator>
  <cp:lastModifiedBy>Mohammed AlQahtany</cp:lastModifiedBy>
  <cp:revision>69</cp:revision>
  <dcterms:created xsi:type="dcterms:W3CDTF">2023-05-20T01:19:16Z</dcterms:created>
  <dcterms:modified xsi:type="dcterms:W3CDTF">2023-12-19T19:22:47Z</dcterms:modified>
</cp:coreProperties>
</file>